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75" r:id="rId2"/>
    <p:sldId id="305" r:id="rId3"/>
    <p:sldId id="384" r:id="rId4"/>
    <p:sldId id="407" r:id="rId5"/>
    <p:sldId id="408" r:id="rId6"/>
    <p:sldId id="406" r:id="rId7"/>
    <p:sldId id="409" r:id="rId8"/>
    <p:sldId id="410" r:id="rId9"/>
    <p:sldId id="411" r:id="rId10"/>
    <p:sldId id="412" r:id="rId11"/>
    <p:sldId id="413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3" r:id="rId20"/>
    <p:sldId id="424" r:id="rId21"/>
    <p:sldId id="427" r:id="rId22"/>
    <p:sldId id="425" r:id="rId23"/>
    <p:sldId id="426" r:id="rId24"/>
    <p:sldId id="428" r:id="rId25"/>
    <p:sldId id="429" r:id="rId26"/>
    <p:sldId id="430" r:id="rId27"/>
    <p:sldId id="431" r:id="rId28"/>
    <p:sldId id="392" r:id="rId29"/>
    <p:sldId id="303" r:id="rId30"/>
    <p:sldId id="432" r:id="rId31"/>
    <p:sldId id="304" r:id="rId32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993" autoAdjust="0"/>
  </p:normalViewPr>
  <p:slideViewPr>
    <p:cSldViewPr snapToGrid="0" snapToObjects="1">
      <p:cViewPr varScale="1">
        <p:scale>
          <a:sx n="114" d="100"/>
          <a:sy n="114" d="100"/>
        </p:scale>
        <p:origin x="468" y="96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0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5A8F94-46C3-47DA-8B00-625B43F8492D}" type="datetime1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1/15/2021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28A1AC-D174-D44D-BB31-612041F19AA1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 noProof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F0A302B-E961-497E-A7FC-D15316A9B574}" type="datetime1">
              <a:rPr kumimoji="1" lang="en-US" altLang="ja-JP" noProof="0" smtClean="0"/>
              <a:pPr/>
              <a:t>1/15/2021</a:t>
            </a:fld>
            <a:endParaRPr kumimoji="1" lang="ja-JP" altLang="en-US" noProof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noProof="0"/>
              <a:t>マスター テキストの書式設定</a:t>
            </a:r>
          </a:p>
          <a:p>
            <a:pPr lvl="1"/>
            <a:r>
              <a:rPr kumimoji="1" lang="ja-JP" altLang="en-US" noProof="0"/>
              <a:t>第 </a:t>
            </a:r>
            <a:r>
              <a:rPr kumimoji="1" lang="en-US" altLang="ja-JP" noProof="0"/>
              <a:t>2 </a:t>
            </a:r>
            <a:r>
              <a:rPr kumimoji="1" lang="ja-JP" altLang="en-US" noProof="0"/>
              <a:t>レベル</a:t>
            </a:r>
          </a:p>
          <a:p>
            <a:pPr lvl="2"/>
            <a:r>
              <a:rPr kumimoji="1" lang="ja-JP" altLang="en-US" noProof="0"/>
              <a:t>第 </a:t>
            </a:r>
            <a:r>
              <a:rPr kumimoji="1" lang="en-US" altLang="ja-JP" noProof="0"/>
              <a:t>3 </a:t>
            </a:r>
            <a:r>
              <a:rPr kumimoji="1" lang="ja-JP" altLang="en-US" noProof="0"/>
              <a:t>レベル</a:t>
            </a:r>
          </a:p>
          <a:p>
            <a:pPr lvl="3"/>
            <a:r>
              <a:rPr kumimoji="1" lang="ja-JP" altLang="en-US" noProof="0"/>
              <a:t>第 </a:t>
            </a:r>
            <a:r>
              <a:rPr kumimoji="1" lang="en-US" altLang="ja-JP" noProof="0"/>
              <a:t>4 </a:t>
            </a:r>
            <a:r>
              <a:rPr kumimoji="1" lang="ja-JP" altLang="en-US" noProof="0"/>
              <a:t>レベル</a:t>
            </a:r>
          </a:p>
          <a:p>
            <a:pPr lvl="4"/>
            <a:r>
              <a:rPr kumimoji="1" lang="ja-JP" altLang="en-US" noProof="0"/>
              <a:t>第 </a:t>
            </a:r>
            <a:r>
              <a:rPr kumimoji="1" lang="en-US" altLang="ja-JP" noProof="0"/>
              <a:t>5 </a:t>
            </a:r>
            <a:r>
              <a:rPr kumimoji="1"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 noProof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AE29A02-E706-4696-82D0-9008165E2200}" type="slidenum">
              <a:rPr kumimoji="1" lang="en-US" altLang="ja-JP" noProof="0" smtClean="0"/>
              <a:pPr/>
              <a:t>‹#›</a:t>
            </a:fld>
            <a:endParaRPr kumimoji="1"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2785161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16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779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796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661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43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22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74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8089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94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61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21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9817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771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887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29A02-E706-4696-82D0-9008165E2200}" type="slidenum">
              <a:rPr kumimoji="1" lang="en-US" altLang="ja-JP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9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プレゼンテーションのタイトル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区切り線スライド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サブタイトルをここに入力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cxnSp>
        <p:nvCxnSpPr>
          <p:cNvPr id="12" name="直線​​コネクタ(S)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区切り線スライド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サブタイトルをここに入力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区切り線スライド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プレースホルダー 21" descr="タブレットを持つ女性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cxnSp>
        <p:nvCxnSpPr>
          <p:cNvPr id="8" name="直線​​コネクタ(S)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区切り線スライド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プレースホルダー 21" descr="タブレットを持つ女性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コンテン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cxnSp>
        <p:nvCxnSpPr>
          <p:cNvPr id="11" name="直線​​コネクタ(S)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コンテンツ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cxnSp>
        <p:nvCxnSpPr>
          <p:cNvPr id="10" name="直線​​コネクタ(S)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コンテンツ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cxnSp>
        <p:nvCxnSpPr>
          <p:cNvPr id="5" name="直線​​コネクタ(S)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コンテンツ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algn="l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cxnSp>
        <p:nvCxnSpPr>
          <p:cNvPr id="15" name="直線​​コネクタ(S)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240BE8A-3BDD-42AB-BF22-3B8D741D227C}" type="datetime1">
              <a:rPr lang="en-US" altLang="ja-JP" noProof="0" smtClean="0"/>
              <a:t>1/15/2021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639F74E-9C93-4650-BE64-86BDA14D3BFF}" type="datetime1">
              <a:rPr lang="ja-JP" altLang="en-US" noProof="0" smtClean="0"/>
              <a:t>2021/1/15</a:t>
            </a:fld>
            <a:endParaRPr lang="ja-JP" altLang="en-US" noProof="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17" name="直線​​コネクタ(S)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プレゼンテーションのタイトル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cxnSp>
        <p:nvCxnSpPr>
          <p:cNvPr id="3" name="直線​​コネクタ(S)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3A125EE-39EF-4763-8442-F1247EFDCC69}" type="datetime1">
              <a:rPr lang="en-US" altLang="ja-JP" noProof="0" smtClean="0"/>
              <a:t>1/15/2021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cxnSp>
        <p:nvCxnSpPr>
          <p:cNvPr id="14" name="直線​​コネクタ(S)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1C66C85-CED8-48E5-99B0-F04FF88DBC34}" type="datetime1">
              <a:rPr lang="en-US" altLang="ja-JP" noProof="0" smtClean="0"/>
              <a:t>1/15/2021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cxnSp>
        <p:nvCxnSpPr>
          <p:cNvPr id="5" name="直線​​コネクタ(S)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cxnSp>
        <p:nvCxnSpPr>
          <p:cNvPr id="5" name="直線​​コネクタ(S)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F1DBC0F3-BB10-4F36-85D5-140DFFB233F5}" type="datetime1">
              <a:rPr lang="ja-JP" altLang="en-US" noProof="0" smtClean="0"/>
              <a:t>2021/1/15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6" name="図プレースホルダー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​​コネクタ(S)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D93BC77-B9C0-4D1A-A1F1-8B5215F06F87}" type="datetime1">
              <a:rPr lang="en-US" altLang="ja-JP" noProof="0" smtClean="0"/>
              <a:t>1/15/2021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6" name="図プレースホルダー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8797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​​コネクタ(S)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63CE491-4FB6-4E21-BB92-EB2496F4DC68}" type="datetime1">
              <a:rPr lang="en-US" altLang="ja-JP" noProof="0" smtClean="0"/>
              <a:t>1/15/2021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​​コネクタ(S)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C5B352E-1625-434C-B1DB-AE1072BC6804}" type="datetime1">
              <a:rPr lang="en-US" altLang="ja-JP" noProof="0" smtClean="0"/>
              <a:t>1/15/2021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​​コネクタ(S)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sp>
        <p:nvSpPr>
          <p:cNvPr id="15" name="テキスト プレースホルダー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プレゼンテーションのタイトル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cxnSp>
        <p:nvCxnSpPr>
          <p:cNvPr id="3" name="直線​​コネクタ(S)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画像とキャプション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 </a:t>
            </a:r>
            <a:br>
              <a:rPr lang="ja-JP" altLang="en-US" noProof="0"/>
            </a:br>
            <a:r>
              <a:rPr lang="ja-JP" altLang="en-US" noProof="0"/>
              <a:t>ここに入力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8" name="直線​​コネクタ(S)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キャプション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 </a:t>
            </a:r>
            <a:br>
              <a:rPr lang="ja-JP" altLang="en-US" noProof="0"/>
            </a:br>
            <a:r>
              <a:rPr lang="ja-JP" altLang="en-US" noProof="0"/>
              <a:t>ここに入力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3355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1" name="直線​​コネクタ(S)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キャプション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2" y="5080791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キャプション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 </a:t>
            </a:r>
            <a:br>
              <a:rPr lang="ja-JP" altLang="en-US" noProof="0"/>
            </a:br>
            <a:r>
              <a:rPr lang="ja-JP" altLang="en-US" noProof="0"/>
              <a:t>ここに入力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8" name="直線​​コネクタ(S)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キャプション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2" y="4090902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1" name="直線​​コネクタ(S)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概要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4F2F473-1441-4DA5-A7A9-BA2D58533C23}" type="datetime1">
              <a:rPr lang="ja-JP" altLang="en-US" noProof="0" smtClean="0"/>
              <a:t>2021/1/15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長方形:角丸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3089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57" name="長方形:角丸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図プレースホルダー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089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61" name="長方形:角丸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2" name="図プレースホルダー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089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98" name="長方形:角丸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図プレースホルダー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4926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0" name="長方形:角丸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1" name="図プレースホルダー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4926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2" name="長方形:角丸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" name="図プレースホルダー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4926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7" name="テキスト プレースホルダー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78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09" name="テキスト プレースホルダー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488784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0" name="テキスト プレースホルダー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878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1" name="テキスト プレースホルダー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488784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2" name="テキスト プレースホルダー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8878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3" name="テキスト プレースホルダー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488784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4" name="テキスト プレースホルダー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65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5" name="テキスト プレースホルダー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766655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6" name="テキスト プレースホルダー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665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7" name="テキスト プレースホルダー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766655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8" name="テキスト プレースホルダー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6665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9" name="テキスト プレースホルダー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766655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cxnSp>
        <p:nvCxnSpPr>
          <p:cNvPr id="41" name="直線​​コネクタ(S)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B7EE051-157F-4817-9AAD-F9B0E4493136}" type="datetime1">
              <a:rPr lang="en-US" altLang="ja-JP" noProof="0" smtClean="0"/>
              <a:pPr/>
              <a:t>1/15/2021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長方形:角丸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57" name="長方形:角丸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図プレースホルダー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61" name="長方形:角丸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2" name="図プレースホルダー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98" name="長方形:角丸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図プレースホルダー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8305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0" name="長方形:角丸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1" name="図プレースホルダー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8305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2" name="長方形:角丸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" name="図プレースホルダー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305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7" name="テキスト プレースホルダー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257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09" name="テキスト プレースホルダー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22570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0" name="テキスト プレースホルダー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2257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1" name="テキスト プレースホルダー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22570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2" name="テキスト プレースホルダー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257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3" name="テキスト プレースホルダー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22570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4" name="テキスト プレースホルダー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0044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5" name="テキスト プレースホルダー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500441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6" name="テキスト プレースホルダー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044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7" name="テキスト プレースホルダー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00441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8" name="テキスト プレースホルダー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0044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9" name="テキスト プレースホルダー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500441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cxnSp>
        <p:nvCxnSpPr>
          <p:cNvPr id="42" name="直線​​コネクタ(S)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77635D1-7B62-4920-982A-AB5302C87FCA}" type="datetime1">
              <a:rPr lang="en-US" altLang="ja-JP" noProof="0" smtClean="0"/>
              <a:pPr/>
              <a:t>1/15/2021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​​コネクタ(S)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長方形:角丸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3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57" name="長方形:角丸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図プレースホルダー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3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61" name="長方形:角丸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2" name="図プレースホルダー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3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98" name="長方形:角丸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図プレースホルダー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4641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0" name="長方形:角丸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1" name="図プレースホルダー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4641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2" name="長方形:角丸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" name="図プレースホルダー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4641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7" name="テキスト プレースホルダー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3862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09" name="テキスト プレースホルダー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3862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0" name="テキスト プレースホルダー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3862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1" name="テキスト プレースホルダー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3862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2" name="テキスト プレースホルダー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3862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3" name="テキスト プレースホルダー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13862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4" name="テキスト プレースホルダー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765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5" name="テキスト プレースホルダー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358764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6" name="テキスト プレースホルダー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58765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7" name="テキスト プレースホルダー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358764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8" name="テキスト プレースホルダー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765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9" name="テキスト プレースホルダー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358764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図プレースホルダー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CA198B6-D363-41ED-B86D-B0B112779C93}" type="datetime1">
              <a:rPr lang="en-US" altLang="ja-JP" noProof="0" smtClean="0"/>
              <a:t>1/15/2021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3089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58" name="図プレースホルダー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089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62" name="図プレースホルダー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089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99" name="図プレースホルダー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4926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1" name="図プレースホルダー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4926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3" name="図プレースホルダー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4926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7" name="テキスト プレースホルダー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78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09" name="テキスト プレースホルダー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488784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0" name="テキスト プレースホルダー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878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1" name="テキスト プレースホルダー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488784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2" name="テキスト プレースホルダー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8878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3" name="テキスト プレースホルダー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488784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4" name="テキスト プレースホルダー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65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5" name="テキスト プレースホルダー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766655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6" name="テキスト プレースホルダー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665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7" name="テキスト プレースホルダー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766655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8" name="テキスト プレースホルダー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6665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9" name="テキスト プレースホルダー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766655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cxnSp>
        <p:nvCxnSpPr>
          <p:cNvPr id="41" name="直線​​コネクタ(S)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図プレースホルダー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377EF30-6CE8-42FA-8282-80452937FA03}" type="datetime1">
              <a:rPr lang="ja-JP" altLang="en-US" noProof="0" smtClean="0"/>
              <a:t>2021/1/15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​​コネクタ(S)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3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58" name="図プレースホルダー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3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62" name="図プレースホルダー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3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99" name="図プレースホルダー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4641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1" name="図プレースホルダー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4641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3" name="図プレースホルダー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4641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107" name="テキスト プレースホルダー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3862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09" name="テキスト プレースホルダー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3862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0" name="テキスト プレースホルダー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3862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1" name="テキスト プレースホルダー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3862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2" name="テキスト プレースホルダー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3862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13" name="テキスト プレースホルダー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13862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4" name="テキスト プレースホルダー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765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5" name="テキスト プレースホルダー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358764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6" name="テキスト プレースホルダー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58765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7" name="テキスト プレースホルダー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358764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8" name="テキスト プレースホルダー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765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29" name="テキスト プレースホルダー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358764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cxnSp>
        <p:nvCxnSpPr>
          <p:cNvPr id="79" name="直線​​コネクタ(S)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プレゼンテーションのタイトル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FD6793-CEF2-4465-A79F-40B9917821CE}" type="datetime1">
              <a:rPr lang="ja-JP" altLang="en-US" smtClean="0"/>
              <a:t>2021/1/15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smtClean="0"/>
              <a:pPr/>
              <a:t>‹#›</a:t>
            </a:fld>
            <a:endParaRPr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D8F9823-6490-41DF-B6D3-D0A52CB758C8}" type="datetime1">
              <a:rPr lang="ja-JP" altLang="en-US" smtClean="0"/>
              <a:pPr/>
              <a:t>2021/1/15</a:t>
            </a:fld>
            <a:endParaRPr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smtClean="0"/>
              <a:pPr/>
              <a:t>‹#›</a:t>
            </a:fld>
            <a:endParaRPr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011522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DC58A07-8106-4370-85CA-F66E1E46183B}" type="datetime1">
              <a:rPr lang="ja-JP" altLang="en-US" smtClean="0"/>
              <a:t>2021/1/15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smtClean="0"/>
              <a:pPr/>
              <a:t>‹#›</a:t>
            </a:fld>
            <a:endParaRPr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​​コネクタ(S)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84E7DF6-22EE-4DD5-9163-81B0E8A9B865}" type="datetime1">
              <a:rPr lang="ja-JP" altLang="en-US" smtClean="0"/>
              <a:t>2021/1/15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smtClean="0"/>
              <a:pPr/>
              <a:t>‹#›</a:t>
            </a:fld>
            <a:endParaRPr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0C9CE5E-E402-4A55-B1D5-42C578514DA6}" type="datetime1">
              <a:rPr lang="ja-JP" altLang="en-US" smtClean="0"/>
              <a:t>2021/1/15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1FEFF75-79D2-EE46-877B-299D1510E681}" type="slidenum">
              <a:rPr lang="en-US" altLang="ja-JP" smtClean="0"/>
              <a:pPr/>
              <a:t>‹#›</a:t>
            </a:fld>
            <a:endParaRPr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​​コネクタ(S)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B195C50-09D6-48F5-8247-B1FF16755C7B}" type="datetime1">
              <a:rPr lang="en-US" altLang="ja-JP" noProof="0" smtClean="0"/>
              <a:pPr/>
              <a:t>1/15/2021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2C6627B-E4D5-2947-8E88-B84039729B99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667" r:id="rId30"/>
    <p:sldLayoutId id="2147483703" r:id="rId31"/>
    <p:sldLayoutId id="2147483704" r:id="rId32"/>
    <p:sldLayoutId id="2147483705" r:id="rId33"/>
    <p:sldLayoutId id="2147483706" r:id="rId34"/>
    <p:sldLayoutId id="2147483668" r:id="rId35"/>
    <p:sldLayoutId id="2147483700" r:id="rId36"/>
    <p:sldLayoutId id="2147483699" r:id="rId37"/>
    <p:sldLayoutId id="2147483701" r:id="rId38"/>
    <p:sldLayoutId id="2147483702" r:id="rId3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プレースホルダー 21" descr="タブレットを持つ女性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6"/>
            <a:ext cx="4179375" cy="356462"/>
          </a:xfrm>
        </p:spPr>
        <p:txBody>
          <a:bodyPr rtlCol="0"/>
          <a:lstStyle/>
          <a:p>
            <a:pPr rtl="0"/>
            <a:r>
              <a:rPr lang="ja-JP" altLang="en-US" b="0">
                <a:latin typeface="Meiryo UI" panose="020B0604030504040204" pitchFamily="50" charset="-128"/>
                <a:ea typeface="Meiryo UI" panose="020B0604030504040204" pitchFamily="50" charset="-128"/>
              </a:rPr>
              <a:t>サブタイトルをここに入力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から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DDPG</a:t>
            </a:r>
            <a:r>
              <a:rPr lang="ja-JP" altLang="en-US" dirty="0">
                <a:latin typeface="Meiryo UI" panose="020B0604030504040204" pitchFamily="50" charset="-128"/>
              </a:rPr>
              <a:t>・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SAC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まで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4B5D2-8425-4A21-8897-A22CD62099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DDPG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38EC2F-75C3-4EBD-A5EC-C2D838004F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実装を見てみる</a:t>
            </a:r>
          </a:p>
        </p:txBody>
      </p:sp>
    </p:spTree>
    <p:extLst>
      <p:ext uri="{BB962C8B-B14F-4D97-AF65-F5344CB8AC3E}">
        <p14:creationId xmlns:p14="http://schemas.microsoft.com/office/powerpoint/2010/main" val="191848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プレースホルダー 27" descr="夜遅く事務所で働いている女性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POINTS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DDPG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法は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off-policy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な手法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Critic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Actor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DNN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で表現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連続的な行動も取り扱い可能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247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プレースホルダー 15" descr="間取り図を確認する人々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ja-JP" altLang="en-US" b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サブタイトルをここに入力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Soft Bellman equation</a:t>
            </a:r>
            <a:endParaRPr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415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3C914CB-7252-4E1F-941E-53E5AED6D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Soft Bellman equation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D10017AB-480F-4D2F-B67D-86D8F07CAC6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エントロピーの定義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本節では確率的方策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ja-JP" altLang="en-US" dirty="0"/>
                  <a:t>について考える。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ja-JP" altLang="en-US" dirty="0"/>
                  <a:t>は状態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ja-JP" altLang="en-US" dirty="0"/>
                  <a:t>での行動の確率密度関数である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このとき方策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ja-JP" altLang="en-US" dirty="0"/>
                  <a:t>に対するエントロピーは次のように定義される</a:t>
                </a:r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ja-JP" altLang="en-US" b="0" dirty="0"/>
                  <a:t>離散エントロピー</a:t>
                </a:r>
                <a:r>
                  <a:rPr lang="en-US" altLang="ja-JP" b="0" dirty="0"/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altLang="ja-JP" b="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ja-JP" altLang="en-US" b="0" dirty="0"/>
                  <a:t>連続エントロピー</a:t>
                </a:r>
                <a:r>
                  <a:rPr lang="en-US" altLang="ja-JP" b="0" dirty="0"/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func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e>
                    </m:nary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例</a:t>
                </a:r>
                <a:r>
                  <a:rPr lang="en-US" altLang="ja-JP" dirty="0"/>
                  <a:t>1: </a:t>
                </a:r>
                <a:r>
                  <a:rPr lang="ja-JP" altLang="en-US" dirty="0"/>
                  <a:t>右に進む確率を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dirty="0"/>
                  <a:t>、左に進む確率を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dirty="0"/>
                  <a:t>とする。このときエントロピーは次の通り</a:t>
                </a:r>
                <a:endParaRPr lang="en-US" altLang="ja-JP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例</a:t>
                </a:r>
                <a:r>
                  <a:rPr lang="en-US" altLang="ja-JP" dirty="0"/>
                  <a:t>2: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ja-JP" altLang="en-US" dirty="0"/>
                  <a:t>が平均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ja-JP" altLang="en-US" dirty="0"/>
                  <a:t>、分散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dirty="0"/>
                  <a:t>の正規分布とする。このときエントロピーは次の通り</a:t>
                </a:r>
                <a:endParaRPr lang="en-US" altLang="ja-JP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エントロピーの性質</a:t>
                </a:r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エントロピーは確率分布の平均に依存せず分散にのみ依存</a:t>
                </a:r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分散が増大するとエントロピーも増大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D10017AB-480F-4D2F-B67D-86D8F07CA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D6FAD90-6D3A-4247-8D31-B83958A0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376" y="3972057"/>
            <a:ext cx="3287058" cy="23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98E1CE-4C32-4B59-B12E-0789122F90F4}"/>
              </a:ext>
            </a:extLst>
          </p:cNvPr>
          <p:cNvSpPr txBox="1"/>
          <p:nvPr/>
        </p:nvSpPr>
        <p:spPr>
          <a:xfrm>
            <a:off x="9076888" y="3615655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例</a:t>
            </a:r>
            <a:r>
              <a:rPr kumimoji="1" lang="en-US" altLang="ja-JP" dirty="0"/>
              <a:t>1</a:t>
            </a:r>
            <a:r>
              <a:rPr kumimoji="1" lang="ja-JP" altLang="en-US" dirty="0"/>
              <a:t>のグラフ</a:t>
            </a:r>
          </a:p>
        </p:txBody>
      </p:sp>
    </p:spTree>
    <p:extLst>
      <p:ext uri="{BB962C8B-B14F-4D97-AF65-F5344CB8AC3E}">
        <p14:creationId xmlns:p14="http://schemas.microsoft.com/office/powerpoint/2010/main" val="101520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14769B-E539-44CC-9251-338A6190D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SOFT BELLMAN EQUATION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23C3B8B-327F-4D23-8803-A2788BA48322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dirty="0"/>
                  <a:t>一般の</a:t>
                </a:r>
                <a:r>
                  <a:rPr kumimoji="1" lang="en-US" altLang="ja-JP" dirty="0"/>
                  <a:t>MDP</a:t>
                </a:r>
                <a:r>
                  <a:rPr kumimoji="1" lang="ja-JP" altLang="en-US" dirty="0"/>
                  <a:t>は割引期待報酬和を最大化する方策を見つけることが目的</a:t>
                </a:r>
                <a:endParaRPr kumimoji="1"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Soft MDP</a:t>
                </a:r>
                <a:r>
                  <a:rPr lang="ja-JP" altLang="en-US" dirty="0"/>
                  <a:t>では報酬</a:t>
                </a:r>
                <a:r>
                  <a:rPr lang="en-US" altLang="ja-JP" dirty="0"/>
                  <a:t>+</a:t>
                </a:r>
                <a:r>
                  <a:rPr lang="ja-JP" altLang="en-US" dirty="0"/>
                  <a:t>エントロピーを最大化する方策を見つける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dirty="0"/>
                  <a:t>はエントロピー正則化の定数</a:t>
                </a:r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dirty="0"/>
                  <a:t>エントロピーは方策のばらつきや不安定性を表しており、局所解に陥らないように探索することができる</a:t>
                </a:r>
                <a:endParaRPr kumimoji="1"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→ロバスト性の向上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23C3B8B-327F-4D23-8803-A2788BA48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677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4D1016-A93F-4BF5-8144-CBEAB6682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SOFT BELLMAN EQUATION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807ECE9-DFE2-4C11-A3DB-89A223691ED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dirty="0"/>
                  <a:t>Soft value function</a:t>
                </a: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dirty="0"/>
                  <a:t>Soft Q</a:t>
                </a:r>
                <a:r>
                  <a:rPr lang="en-US" altLang="ja-JP" dirty="0"/>
                  <a:t>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Q and value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altLang="ja-JP" dirty="0"/>
                </a:br>
                <a:endParaRPr kumimoji="1"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807ECE9-DFE2-4C11-A3DB-89A223691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769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CA094C-20A2-4444-9000-AAB4F550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Policy iteration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91863CD-6817-4F3A-BA68-9A6EF96C3A24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方策関数を</a:t>
                </a:r>
                <a:r>
                  <a:rPr lang="en-US" altLang="ja-JP" dirty="0"/>
                  <a:t>soft q function</a:t>
                </a:r>
                <a:r>
                  <a:rPr lang="ja-JP" altLang="en-US" dirty="0"/>
                  <a:t>の</a:t>
                </a:r>
                <a:r>
                  <a:rPr lang="en-US" altLang="ja-JP" dirty="0" err="1"/>
                  <a:t>softmax</a:t>
                </a:r>
                <a:r>
                  <a:rPr lang="ja-JP" altLang="en-US" dirty="0"/>
                  <a:t>関数として定義する</a:t>
                </a: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den>
                                      </m:f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方策関数を</a:t>
                </a:r>
                <a:r>
                  <a:rPr lang="en-US" altLang="ja-JP" dirty="0"/>
                  <a:t>value function</a:t>
                </a:r>
                <a:r>
                  <a:rPr lang="ja-JP" altLang="en-US" dirty="0"/>
                  <a:t>の式に代入</a:t>
                </a: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nary>
                                        <m:naryPr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ja-JP">
                                                  <a:latin typeface="Cambria Math" panose="02040503050406030204" pitchFamily="18" charset="0"/>
                                                </a:rPr>
                                                <m:t>exp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den>
                                                  </m:f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ja-JP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ja-JP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𝑠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ja-JP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ja-JP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ja-JP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ja-JP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den>
                                          </m:f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func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dirty="0"/>
                  <a:t>この期待値は行動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dirty="0"/>
                  <a:t>について独立なため</a:t>
                </a:r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den>
                                      </m:f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91863CD-6817-4F3A-BA68-9A6EF96C3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069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CA094C-20A2-4444-9000-AAB4F550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Policy iteration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91863CD-6817-4F3A-BA68-9A6EF96C3A24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Q</a:t>
                </a:r>
                <a:r>
                  <a:rPr lang="ja-JP" altLang="en-US" dirty="0"/>
                  <a:t>値と</a:t>
                </a:r>
                <a:r>
                  <a:rPr lang="en-US" altLang="ja-JP" dirty="0"/>
                  <a:t>value</a:t>
                </a:r>
                <a:r>
                  <a:rPr lang="ja-JP" altLang="en-US" dirty="0"/>
                  <a:t>をそれぞれ次のように収束するまで更新</a:t>
                </a: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den>
                                      </m:f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kumimoji="1"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最適な方策は最適な</a:t>
                </a:r>
                <a:r>
                  <a:rPr lang="en-US" altLang="ja-JP" dirty="0"/>
                  <a:t>Q</a:t>
                </a:r>
                <a:r>
                  <a:rPr lang="ja-JP" altLang="en-US" dirty="0"/>
                  <a:t>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ja-JP" altLang="en-US" dirty="0"/>
                  <a:t>と</a:t>
                </a:r>
                <a:r>
                  <a:rPr kumimoji="1" lang="en-US" altLang="ja-JP" dirty="0"/>
                  <a:t>value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ja-JP" altLang="en-US" dirty="0"/>
                  <a:t>を用いて次のように求める</a:t>
                </a:r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dirty="0"/>
                  <a:t>しかし、この更新は二つの理由で上手くいかない</a:t>
                </a:r>
                <a:endParaRPr kumimoji="1" lang="en-US" altLang="ja-JP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en-US" altLang="ja-JP" dirty="0"/>
                  <a:t>Soft Bellman </a:t>
                </a:r>
                <a:r>
                  <a:rPr kumimoji="1" lang="ja-JP" altLang="en-US" dirty="0"/>
                  <a:t>更新は連続または大きな状態・行動空間で正確に最適化されない</a:t>
                </a:r>
                <a:endParaRPr kumimoji="1" lang="en-US" altLang="ja-JP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ja-JP" altLang="en-US" dirty="0"/>
                  <a:t>最適な</a:t>
                </a:r>
                <a:r>
                  <a:rPr lang="en-US" altLang="ja-JP" dirty="0"/>
                  <a:t>Q</a:t>
                </a:r>
                <a:r>
                  <a:rPr lang="ja-JP" altLang="en-US" dirty="0"/>
                  <a:t>値と</a:t>
                </a:r>
                <a:r>
                  <a:rPr lang="en-US" altLang="ja-JP" dirty="0"/>
                  <a:t>value</a:t>
                </a:r>
                <a:r>
                  <a:rPr lang="ja-JP" altLang="en-US" dirty="0"/>
                  <a:t>から最適方策を計算することが</a:t>
                </a:r>
                <a:r>
                  <a:rPr lang="en-US" altLang="ja-JP" dirty="0"/>
                  <a:t>tractable</a:t>
                </a:r>
                <a:r>
                  <a:rPr lang="ja-JP" altLang="en-US" dirty="0"/>
                  <a:t>でない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91863CD-6817-4F3A-BA68-9A6EF96C3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77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プレースホルダー 27" descr="夜遅く事務所で働いている女性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POINTS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エントロピー正則化項を導入することで、価値関数を最適化すると方策関数も最適化される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Soft Bellman equation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の枠組みでは方策を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softmax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関数で表す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ja-JP" dirty="0"/>
              <a:t>Soft Bellman equation</a:t>
            </a:r>
            <a:r>
              <a:rPr lang="ja-JP" altLang="en-US" dirty="0"/>
              <a:t>は工夫なしではうまくワークしない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241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プレースホルダー 15" descr="間取り図を確認する人々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ja-JP" altLang="en-US" b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サブタイトルをここに入力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Soft Q Learning</a:t>
            </a:r>
            <a:endParaRPr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417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目次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Actor Critic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法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DDPG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法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ja-JP" dirty="0"/>
              <a:t>Soft Bellman equation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Soft Q learning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Soft Actor Critic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法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8936D28-B86A-4E87-83AC-7AF8076366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SOFT Q LEARNING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970F9BAF-BA93-4CAD-B605-200B95A91322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Value</a:t>
                </a:r>
                <a:r>
                  <a:rPr lang="ja-JP" altLang="en-US" dirty="0"/>
                  <a:t>の更新式は</a:t>
                </a:r>
                <a:r>
                  <a:rPr lang="en-US" altLang="ja-JP" dirty="0"/>
                  <a:t>intractable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den>
                                      </m:f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しかしながら、</a:t>
                </a:r>
                <a:r>
                  <a:rPr lang="en-US" altLang="ja-JP" dirty="0"/>
                  <a:t>importance sampling</a:t>
                </a:r>
                <a:r>
                  <a:rPr lang="ja-JP" altLang="en-US" dirty="0"/>
                  <a:t>を用いることで次のように更新可能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ja-JP" altLang="en-US" dirty="0"/>
                  <a:t>は行動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ja-JP" altLang="en-US" dirty="0"/>
                  <a:t>をとる確率</a:t>
                </a: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den>
                                          </m:f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ja-JP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  <m:r>
                                                <a:rPr lang="en-US" altLang="ja-JP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1" i="1" smtClean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行動価値関数をパラメータ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ja-JP" altLang="en-US" dirty="0"/>
                  <a:t>でモデル化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dirty="0"/>
                  <a:t>とすると、次の</a:t>
                </a:r>
                <a:r>
                  <a:rPr lang="en-US" altLang="ja-JP" dirty="0"/>
                  <a:t>Bellman</a:t>
                </a:r>
                <a:r>
                  <a:rPr lang="ja-JP" altLang="en-US" dirty="0"/>
                  <a:t>誤差を最小化するように最適な</a:t>
                </a:r>
                <a:r>
                  <a:rPr lang="en-US" altLang="ja-JP" dirty="0"/>
                  <a:t>Q</a:t>
                </a:r>
                <a:r>
                  <a:rPr lang="ja-JP" altLang="en-US" dirty="0"/>
                  <a:t>値を求める</a:t>
                </a:r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970F9BAF-BA93-4CAD-B605-200B95A9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835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FBB95-8FA4-4D5B-8ADC-BBE9691B90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SOFT Q LEARNING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A9197C8-1BD7-4B0D-A5B9-FDF8ED8E6F7F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方策関数は次の</a:t>
                </a:r>
                <a:r>
                  <a:rPr lang="en-US" altLang="ja-JP" dirty="0"/>
                  <a:t>KL divergence</a:t>
                </a:r>
                <a:r>
                  <a:rPr lang="ja-JP" altLang="en-US" dirty="0"/>
                  <a:t>を最小化するように最適化を行う</a:t>
                </a:r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func>
                            <m:func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||</m:t>
                          </m:r>
                          <m:func>
                            <m:func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A9197C8-1BD7-4B0D-A5B9-FDF8ED8E6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46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プレースホルダー 27" descr="夜遅く事務所で働いている女性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POINTS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ja-JP" altLang="en-US" dirty="0"/>
              <a:t>価値関数は</a:t>
            </a:r>
            <a:r>
              <a:rPr lang="en-US" altLang="ja-JP" dirty="0"/>
              <a:t>soft Bellman</a:t>
            </a:r>
            <a:r>
              <a:rPr lang="ja-JP" altLang="en-US" dirty="0"/>
              <a:t>誤差を最適化する</a:t>
            </a:r>
            <a:endParaRPr lang="en-US" altLang="ja-JP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方策関数</a:t>
            </a:r>
            <a:r>
              <a:rPr lang="ja-JP" altLang="en-US" dirty="0"/>
              <a:t>の最適化は</a:t>
            </a:r>
            <a:r>
              <a:rPr lang="en-US" altLang="ja-JP" dirty="0"/>
              <a:t>KL divergence</a:t>
            </a:r>
            <a:r>
              <a:rPr lang="ja-JP" altLang="en-US" dirty="0"/>
              <a:t>を用いて定式化される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3752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プレースホルダー 15" descr="間取り図を確認する人々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ja-JP" altLang="en-US" b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サブタイトルをここに入力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Soft Actor Critic</a:t>
            </a:r>
            <a:endParaRPr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8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8C67F30-8776-43B9-81C1-FDD3B6B2A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SOFT ACTOR CRITC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6605AA54-F1BF-4E05-B7FF-921BA6CE0195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価値関数の最適化は</a:t>
                </a:r>
                <a:r>
                  <a:rPr lang="en-US" altLang="ja-JP" dirty="0"/>
                  <a:t>SOFT Q function</a:t>
                </a:r>
                <a:r>
                  <a:rPr lang="ja-JP" altLang="en-US" dirty="0"/>
                  <a:t>の式を用いて行う</a:t>
                </a: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r>
                  <a:rPr lang="ja-JP" altLang="en-US" dirty="0"/>
                  <a:t>　　より</a:t>
                </a: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方策関数は</a:t>
                </a:r>
                <a:r>
                  <a:rPr lang="en-US" altLang="ja-JP" dirty="0"/>
                  <a:t>KL divergence</a:t>
                </a:r>
                <a:r>
                  <a:rPr lang="ja-JP" altLang="en-US" dirty="0"/>
                  <a:t>から最適化を行う</a:t>
                </a: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||</m:t>
                          </m:r>
                          <m:func>
                            <m:func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r>
                  <a:rPr lang="en-US" altLang="ja-JP" dirty="0"/>
                  <a:t>    </a:t>
                </a:r>
                <a:r>
                  <a:rPr lang="ja-JP" altLang="en-US" dirty="0"/>
                  <a:t>より</a:t>
                </a: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6605AA54-F1BF-4E05-B7FF-921BA6CE0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47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9286C7-E60D-482E-AC88-7EB3EE29E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/>
              <a:t>REPARMETeRIZATION</a:t>
            </a:r>
            <a:r>
              <a:rPr kumimoji="1" lang="en-US" altLang="ja-JP" dirty="0"/>
              <a:t> TRICK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4B8B648-5B14-44F9-8BC4-B225B749C92F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dirty="0"/>
                  <a:t>Soft Actor Critic</a:t>
                </a:r>
                <a:r>
                  <a:rPr kumimoji="1" lang="ja-JP" altLang="en-US" dirty="0"/>
                  <a:t>では確定的方策を用いるも、</a:t>
                </a:r>
                <a:r>
                  <a:rPr kumimoji="1" lang="en-US" altLang="ja-JP" dirty="0"/>
                  <a:t>reparameterization trick</a:t>
                </a:r>
                <a:r>
                  <a:rPr kumimoji="1" lang="ja-JP" altLang="en-US" dirty="0"/>
                  <a:t>を用いて疑似的に確率的な方策を用いる</a:t>
                </a:r>
                <a:endParaRPr kumimoji="1"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確定的な方策関数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ja-JP" altLang="en-US" dirty="0"/>
                  <a:t>に対し、行動をノイズ項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dirty="0"/>
                  <a:t>を引数とした関数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ja-JP" altLang="en-US" dirty="0"/>
                  <a:t>で近似</a:t>
                </a:r>
                <a:endParaRPr kumimoji="1" lang="en-US" altLang="ja-JP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dirty="0"/>
                  <a:t>に確率変数を入力することで確率的な方策となり、定数を入力すると確定的な方策となる</a:t>
                </a:r>
                <a:endParaRPr kumimoji="1"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dirty="0"/>
                  <a:t>具体的には、平均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kumimoji="1" lang="ja-JP" altLang="en-US" dirty="0"/>
                  <a:t>分散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ja-JP" altLang="en-US" dirty="0"/>
                  <a:t>に対し、</a:t>
                </a:r>
                <a:r>
                  <a:rPr lang="ja-JP" altLang="en-US" dirty="0"/>
                  <a:t>行動を以下のように近似することが一般的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この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ja-JP" altLang="en-US" dirty="0"/>
                  <a:t>関数を</a:t>
                </a:r>
                <a:r>
                  <a:rPr lang="en-US" altLang="ja-JP" dirty="0"/>
                  <a:t>squashing function</a:t>
                </a:r>
                <a:r>
                  <a:rPr lang="ja-JP" altLang="en-US" dirty="0"/>
                  <a:t>と呼ぶ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ここで、</a:t>
                </a:r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dirty="0"/>
                  <a:t>は標準正規乱数であり、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dirty="0"/>
                  <a:t>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dirty="0"/>
                  <a:t>に依存して決まる</a:t>
                </a:r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dirty="0"/>
                  <a:t>つまり、平均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kumimoji="1" lang="ja-JP" altLang="en-US" dirty="0"/>
                  <a:t>分散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ja-JP" altLang="en-US" dirty="0"/>
                  <a:t>の正規乱数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dirty="0"/>
                  <a:t>に対し、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ja-JP" altLang="en-US" i="1">
                        <a:latin typeface="Cambria Math" panose="02040503050406030204" pitchFamily="18" charset="0"/>
                      </a:rPr>
                      <m:t>で</m:t>
                    </m:r>
                  </m:oMath>
                </a14:m>
                <a:r>
                  <a:rPr kumimoji="1" lang="ja-JP" altLang="en-US" dirty="0"/>
                  <a:t>ある</a:t>
                </a:r>
                <a:endParaRPr kumimoji="1"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このときの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dirty="0"/>
                  <a:t>の確率密度関数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ja-JP" altLang="en-US" dirty="0"/>
                  <a:t>はどんな形になるだろうか？</a:t>
                </a:r>
                <a:endParaRPr kumimoji="1" lang="en-US" altLang="ja-JP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>
                                          <a:latin typeface="Cambria Math" panose="02040503050406030204" pitchFamily="18" charset="0"/>
                                        </a:rPr>
                                        <m:t>tanh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r>
                                    <a:rPr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4B8B648-5B14-44F9-8BC4-B225B749C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8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03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D46137-D07E-4F21-B94F-3432F73F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REPARAMETERIZATION TRICK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80DC27E7-A370-416C-AD71-A3DB21E945B6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dirty="0"/>
                  <a:t>したがって、価値関数と方策関数の更新式に現れる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kumimoji="1" lang="ja-JP" altLang="en-US" dirty="0"/>
                  <a:t>は以下のように計算される</a:t>
                </a:r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e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func>
                                </m:den>
                              </m:f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>
                                          <a:latin typeface="Cambria Math" panose="02040503050406030204" pitchFamily="18" charset="0"/>
                                        </a:rPr>
                                        <m:t>tanh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func>
                            <m:func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ja-JP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ja-JP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kumimoji="1"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コードを見返してみる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80DC27E7-A370-416C-AD71-A3DB21E94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63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プレースホルダー 27" descr="夜遅く事務所で働いている女性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POINTS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ja-JP" dirty="0"/>
              <a:t>Soft actor critic</a:t>
            </a:r>
            <a:r>
              <a:rPr lang="ja-JP" altLang="en-US" dirty="0"/>
              <a:t>では</a:t>
            </a:r>
            <a:r>
              <a:rPr lang="en-US" altLang="ja-JP" dirty="0"/>
              <a:t>Q</a:t>
            </a:r>
            <a:r>
              <a:rPr lang="ja-JP" altLang="en-US" dirty="0"/>
              <a:t>値と方策関数をモデル化</a:t>
            </a:r>
            <a:endParaRPr lang="en-US" altLang="ja-JP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方策関数</a:t>
            </a:r>
            <a:r>
              <a:rPr lang="ja-JP" altLang="en-US" dirty="0"/>
              <a:t>の最適化は</a:t>
            </a:r>
            <a:r>
              <a:rPr lang="en-US" altLang="ja-JP" dirty="0"/>
              <a:t>Parameterization trick</a:t>
            </a:r>
            <a:r>
              <a:rPr lang="ja-JP" altLang="en-US" dirty="0"/>
              <a:t>という手法を用いて行う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003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プレースホルダー 10" descr="ソファに座っている二人">
            <a:extLst>
              <a:ext uri="{FF2B5EF4-FFF2-40B4-BE49-F238E27FC236}">
                <a16:creationId xmlns:a16="http://schemas.microsoft.com/office/drawing/2014/main" id="{318EF587-2197-CC4C-BC9D-6BB7C37E92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9" r="4579"/>
          <a:stretch/>
        </p:blipFill>
        <p:spPr/>
      </p:pic>
      <p:sp>
        <p:nvSpPr>
          <p:cNvPr id="3" name="タイトル 2" hidden="1">
            <a:extLst>
              <a:ext uri="{FF2B5EF4-FFF2-40B4-BE49-F238E27FC236}">
                <a16:creationId xmlns:a16="http://schemas.microsoft.com/office/drawing/2014/main" id="{FD439DD0-579B-4A38-94AC-4A7CC453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スライド タイトル </a:t>
            </a:r>
            <a:r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r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1999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Appendix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強化学習におけるエントロピー正則化以外の正則化法</a:t>
            </a:r>
          </a:p>
        </p:txBody>
      </p:sp>
      <p:pic>
        <p:nvPicPr>
          <p:cNvPr id="7" name="図プレースホルダー 6" descr="テーブルの周りに座っている人のグループ">
            <a:extLst>
              <a:ext uri="{FF2B5EF4-FFF2-40B4-BE49-F238E27FC236}">
                <a16:creationId xmlns:a16="http://schemas.microsoft.com/office/drawing/2014/main" id="{172E1B30-93CD-465A-917F-941241258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</a:blip>
          <a:srcRect l="16549" r="16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プレースホルダー 15" descr="間取り図を確認する人々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ja-JP" altLang="en-US" b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サブタイトルをここに入力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Actor Critic</a:t>
            </a:r>
            <a:endParaRPr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ビデオ 7">
            <a:extLst>
              <a:ext uri="{FF2B5EF4-FFF2-40B4-BE49-F238E27FC236}">
                <a16:creationId xmlns:a16="http://schemas.microsoft.com/office/drawing/2014/main" id="{3C180CA1-5A65-4CEF-82F8-4A84D9E8B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193" r="31046" b="1"/>
          <a:stretch/>
        </p:blipFill>
        <p:spPr>
          <a:xfrm>
            <a:off x="20" y="1"/>
            <a:ext cx="5198621" cy="6858002"/>
          </a:xfrm>
          <a:prstGeom prst="rect">
            <a:avLst/>
          </a:prstGeom>
          <a:noFill/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E4FB3055-D0E8-4326-B5C8-A53C2071E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1877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ja-JP" altLang="en-US" sz="3100"/>
              <a:t>強化学習における正則化法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FF55FEF-0DB5-4278-8C22-03616460D2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（強化学習を問わず）主な正則化法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/>
              <a:t>L1, L2</a:t>
            </a:r>
            <a:r>
              <a:rPr lang="ja-JP" altLang="en-US" dirty="0"/>
              <a:t>正則化法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/>
              <a:t>Batch 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/>
              <a:t>Drop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強化学習において、上記の正則化法は</a:t>
            </a:r>
            <a:r>
              <a:rPr lang="en-US" altLang="ja-JP" dirty="0"/>
              <a:t>Bellman</a:t>
            </a:r>
            <a:r>
              <a:rPr lang="ja-JP" altLang="en-US" dirty="0"/>
              <a:t>誤差の最適化の正則化よりは</a:t>
            </a:r>
            <a:r>
              <a:rPr lang="en-US" altLang="ja-JP" dirty="0"/>
              <a:t>DNN</a:t>
            </a:r>
            <a:r>
              <a:rPr lang="ja-JP" altLang="en-US" dirty="0"/>
              <a:t>モデルの正則化手法として用いられる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エントロピー正則化以外の正則化法を</a:t>
            </a:r>
            <a:r>
              <a:rPr lang="en-US" altLang="ja-JP" dirty="0"/>
              <a:t>Bellman</a:t>
            </a:r>
            <a:r>
              <a:rPr lang="ja-JP" altLang="en-US" dirty="0"/>
              <a:t>方程式に組み込むことは未だされていない模様</a:t>
            </a:r>
          </a:p>
        </p:txBody>
      </p:sp>
    </p:spTree>
    <p:extLst>
      <p:ext uri="{BB962C8B-B14F-4D97-AF65-F5344CB8AC3E}">
        <p14:creationId xmlns:p14="http://schemas.microsoft.com/office/powerpoint/2010/main" val="79152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reference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2" name="図プレースホルダー 81" descr="アイコン&#10;">
            <a:extLst>
              <a:ext uri="{FF2B5EF4-FFF2-40B4-BE49-F238E27FC236}">
                <a16:creationId xmlns:a16="http://schemas.microsoft.com/office/drawing/2014/main" id="{BB002EF1-9F25-2D40-B395-99B429C0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84" name="図プレースホルダー 83" descr="アイコン&#10;">
            <a:extLst>
              <a:ext uri="{FF2B5EF4-FFF2-40B4-BE49-F238E27FC236}">
                <a16:creationId xmlns:a16="http://schemas.microsoft.com/office/drawing/2014/main" id="{2D47B889-990B-7744-B388-A04E8B7195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95" name="図プレースホルダー 94" descr="アイコン&#10;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117" name="図プレースホルダー 116" descr="アイコン&#10;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19" name="図プレースホルダー 118" descr="アイコン&#10;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21" name="図プレースホルダー 120" descr="アイコン&#10;">
            <a:extLst>
              <a:ext uri="{FF2B5EF4-FFF2-40B4-BE49-F238E27FC236}">
                <a16:creationId xmlns:a16="http://schemas.microsoft.com/office/drawing/2014/main" id="{4159F782-00CB-DC43-A1FC-7C2466361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14" b="214"/>
          <a:stretch>
            <a:fillRect/>
          </a:stretch>
        </p:blipFill>
        <p:spPr/>
      </p:pic>
      <p:sp>
        <p:nvSpPr>
          <p:cNvPr id="267" name="テキスト プレースホルダー 266">
            <a:extLst>
              <a:ext uri="{FF2B5EF4-FFF2-40B4-BE49-F238E27FC236}">
                <a16:creationId xmlns:a16="http://schemas.microsoft.com/office/drawing/2014/main" id="{A694244C-EAE8-E84A-9A3B-8D12C1A547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705456"/>
          </a:xfrm>
        </p:spPr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https://spinningup.openai.com/en/latest/algorithms/sac.html#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0" name="テキスト プレースホルダー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 rtlCol="0"/>
          <a:lstStyle/>
          <a:p>
            <a:pPr rtl="0"/>
            <a:r>
              <a:rPr lang="en-US" altLang="ja-JP" b="0" dirty="0">
                <a:latin typeface="Meiryo UI" panose="020B0604030504040204" pitchFamily="50" charset="-128"/>
                <a:ea typeface="Meiryo UI" panose="020B0604030504040204" pitchFamily="50" charset="-128"/>
              </a:rPr>
              <a:t>Open AI</a:t>
            </a:r>
            <a:endParaRPr lang="ja-JP" altLang="en-US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3" name="テキスト プレースホルダー 292">
            <a:extLst>
              <a:ext uri="{FF2B5EF4-FFF2-40B4-BE49-F238E27FC236}">
                <a16:creationId xmlns:a16="http://schemas.microsoft.com/office/drawing/2014/main" id="{95FAB652-3154-9344-A0FB-A255D42D5C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4151178"/>
            <a:ext cx="3995035" cy="705456"/>
          </a:xfrm>
        </p:spPr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https://arxiv.org/pdf/1801.01290.pdf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4" name="テキスト プレースホルダー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848673"/>
            <a:ext cx="3995036" cy="365095"/>
          </a:xfrm>
        </p:spPr>
        <p:txBody>
          <a:bodyPr rtlCol="0"/>
          <a:lstStyle/>
          <a:p>
            <a:pPr rtl="0"/>
            <a:r>
              <a:rPr lang="en-US" altLang="ja-JP" b="0" dirty="0">
                <a:latin typeface="Meiryo UI" panose="020B0604030504040204" pitchFamily="50" charset="-128"/>
                <a:ea typeface="Meiryo UI" panose="020B0604030504040204" pitchFamily="50" charset="-128"/>
              </a:rPr>
              <a:t>Soft Actor-Critic: Off-Policy Maximum Entropy Deep </a:t>
            </a:r>
            <a:r>
              <a:rPr lang="en-US" altLang="ja-JP" b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ReinforcementLearning</a:t>
            </a:r>
            <a:r>
              <a:rPr lang="en-US" altLang="ja-JP" b="0" dirty="0">
                <a:latin typeface="Meiryo UI" panose="020B0604030504040204" pitchFamily="50" charset="-128"/>
                <a:ea typeface="Meiryo UI" panose="020B0604030504040204" pitchFamily="50" charset="-128"/>
              </a:rPr>
              <a:t> with a Stochastic Actor</a:t>
            </a:r>
          </a:p>
        </p:txBody>
      </p:sp>
      <p:sp>
        <p:nvSpPr>
          <p:cNvPr id="295" name="テキスト プレースホルダー 294">
            <a:extLst>
              <a:ext uri="{FF2B5EF4-FFF2-40B4-BE49-F238E27FC236}">
                <a16:creationId xmlns:a16="http://schemas.microsoft.com/office/drawing/2014/main" id="{2A38F4C8-B925-E44A-8AEB-4EA4469EA6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816032"/>
          </a:xfrm>
        </p:spPr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https://github.com/openai/spinningup/tree/master/spinup/algos/pytorch/ddpg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6" name="テキスト プレースホルダー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 rtlCol="0"/>
          <a:lstStyle/>
          <a:p>
            <a:pPr rtl="0"/>
            <a:r>
              <a:rPr lang="en-US" altLang="ja-JP" b="0" dirty="0">
                <a:latin typeface="Meiryo UI" panose="020B0604030504040204" pitchFamily="50" charset="-128"/>
                <a:ea typeface="Meiryo UI" panose="020B0604030504040204" pitchFamily="50" charset="-128"/>
              </a:rPr>
              <a:t>DDPG Code</a:t>
            </a:r>
            <a:endParaRPr lang="ja-JP" altLang="en-US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9" name="テキスト プレースホルダー 298">
            <a:extLst>
              <a:ext uri="{FF2B5EF4-FFF2-40B4-BE49-F238E27FC236}">
                <a16:creationId xmlns:a16="http://schemas.microsoft.com/office/drawing/2014/main" id="{BA9886D9-B6B7-5D49-AEB9-AFC0BB9CD9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852811"/>
            <a:ext cx="3995035" cy="365096"/>
          </a:xfrm>
        </p:spPr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https://arxiv.org/pdf/1702.08165.pdf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0" name="テキスト プレースホルダー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4" y="2517711"/>
            <a:ext cx="3995036" cy="365095"/>
          </a:xfrm>
        </p:spPr>
        <p:txBody>
          <a:bodyPr rtlCol="0"/>
          <a:lstStyle/>
          <a:p>
            <a:pPr rtl="0"/>
            <a:r>
              <a:rPr lang="en-US" altLang="ja-JP" b="0" dirty="0">
                <a:latin typeface="Meiryo UI" panose="020B0604030504040204" pitchFamily="50" charset="-128"/>
                <a:ea typeface="Meiryo UI" panose="020B0604030504040204" pitchFamily="50" charset="-128"/>
              </a:rPr>
              <a:t>Reinforcement Learning with Deep Energy-Based Policies</a:t>
            </a:r>
            <a:endParaRPr lang="da-DK" altLang="ja-JP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1" name="テキスト プレースホルダー 300">
            <a:extLst>
              <a:ext uri="{FF2B5EF4-FFF2-40B4-BE49-F238E27FC236}">
                <a16:creationId xmlns:a16="http://schemas.microsoft.com/office/drawing/2014/main" id="{5E5FEC2A-D114-234A-993E-D136899FE1E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6" y="3958848"/>
            <a:ext cx="3995035" cy="705456"/>
          </a:xfrm>
        </p:spPr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https://www.slideshare.net/DongMinLee32/maximum-entropy-reinforcement-learning-stochastic-control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2" name="テキスト プレースホルダー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4" y="3647388"/>
            <a:ext cx="3995036" cy="365095"/>
          </a:xfrm>
        </p:spPr>
        <p:txBody>
          <a:bodyPr rtlCol="0"/>
          <a:lstStyle/>
          <a:p>
            <a:pPr rtl="0"/>
            <a:r>
              <a:rPr lang="en-US" altLang="ja-JP" b="0" dirty="0">
                <a:latin typeface="Meiryo UI" panose="020B0604030504040204" pitchFamily="50" charset="-128"/>
                <a:ea typeface="Meiryo UI" panose="020B0604030504040204" pitchFamily="50" charset="-128"/>
              </a:rPr>
              <a:t>Maximum Entropy Reinforcement Learning (Stochastic Control)</a:t>
            </a:r>
            <a:endParaRPr lang="ja-JP" altLang="en-US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3" name="テキスト プレースホルダー 302">
            <a:extLst>
              <a:ext uri="{FF2B5EF4-FFF2-40B4-BE49-F238E27FC236}">
                <a16:creationId xmlns:a16="http://schemas.microsoft.com/office/drawing/2014/main" id="{297E64BC-E4C5-384E-A885-311532A07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750718"/>
          </a:xfrm>
        </p:spPr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https://github.com/openai/spinningup/tree/master/spinup/algos/pytorch/sac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4" name="テキスト プレースホルダー 303">
            <a:extLst>
              <a:ext uri="{FF2B5EF4-FFF2-40B4-BE49-F238E27FC236}">
                <a16:creationId xmlns:a16="http://schemas.microsoft.com/office/drawing/2014/main" id="{56A69270-6AB8-3E49-9D29-BF18A8EC0901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 rtlCol="0"/>
          <a:lstStyle/>
          <a:p>
            <a:pPr rtl="0"/>
            <a:r>
              <a:rPr lang="en-US" altLang="ja-JP" b="0" dirty="0">
                <a:latin typeface="Meiryo UI" panose="020B0604030504040204" pitchFamily="50" charset="-128"/>
                <a:ea typeface="Meiryo UI" panose="020B0604030504040204" pitchFamily="50" charset="-128"/>
              </a:rPr>
              <a:t>SAC code</a:t>
            </a:r>
            <a:endParaRPr lang="ja-JP" altLang="en-US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887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3808B9EA-D3FB-46FA-A273-E8D5F9A59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Actor Critic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ADB7AC2A-41A2-49FF-992A-964326A6756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状態行動価値関数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Q Learning</a:t>
                </a:r>
                <a:r>
                  <a:rPr lang="ja-JP" altLang="en-US" dirty="0"/>
                  <a:t>では状態を受け取り、各行動の</a:t>
                </a:r>
                <a:r>
                  <a:rPr lang="en-US" altLang="ja-JP" dirty="0"/>
                  <a:t>Q</a:t>
                </a:r>
                <a:r>
                  <a:rPr lang="ja-JP" altLang="en-US" dirty="0"/>
                  <a:t>値を返す</a:t>
                </a:r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行動は離散的である必要あり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Actor Critic</a:t>
                </a:r>
                <a:r>
                  <a:rPr lang="ja-JP" altLang="en-US" dirty="0"/>
                  <a:t>では状態と行動を受け取り、</a:t>
                </a:r>
                <a:r>
                  <a:rPr lang="en-US" altLang="ja-JP" dirty="0"/>
                  <a:t>Q</a:t>
                </a:r>
                <a:r>
                  <a:rPr lang="ja-JP" altLang="en-US" dirty="0"/>
                  <a:t>値を返す</a:t>
                </a:r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この関数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ja-JP" altLang="en-US" dirty="0"/>
                  <a:t>は状態と行動の価値を判定しているため</a:t>
                </a:r>
                <a:r>
                  <a:rPr lang="en-US" altLang="ja-JP" dirty="0"/>
                  <a:t>Critic</a:t>
                </a:r>
                <a:r>
                  <a:rPr lang="ja-JP" altLang="en-US" dirty="0"/>
                  <a:t>と呼ぶ</a:t>
                </a:r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連続的な行動も許容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ADB7AC2A-41A2-49FF-992A-964326A67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 13">
                <a:extLst>
                  <a:ext uri="{FF2B5EF4-FFF2-40B4-BE49-F238E27FC236}">
                    <a16:creationId xmlns:a16="http://schemas.microsoft.com/office/drawing/2014/main" id="{64932A87-72A2-4070-96EC-55E775BBD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223391"/>
                  </p:ext>
                </p:extLst>
              </p:nvPr>
            </p:nvGraphicFramePr>
            <p:xfrm>
              <a:off x="4968147" y="2246463"/>
              <a:ext cx="5560036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90009">
                      <a:extLst>
                        <a:ext uri="{9D8B030D-6E8A-4147-A177-3AD203B41FA5}">
                          <a16:colId xmlns:a16="http://schemas.microsoft.com/office/drawing/2014/main" val="3206883562"/>
                        </a:ext>
                      </a:extLst>
                    </a:gridCol>
                    <a:gridCol w="1390009">
                      <a:extLst>
                        <a:ext uri="{9D8B030D-6E8A-4147-A177-3AD203B41FA5}">
                          <a16:colId xmlns:a16="http://schemas.microsoft.com/office/drawing/2014/main" val="2538070907"/>
                        </a:ext>
                      </a:extLst>
                    </a:gridCol>
                    <a:gridCol w="1390009">
                      <a:extLst>
                        <a:ext uri="{9D8B030D-6E8A-4147-A177-3AD203B41FA5}">
                          <a16:colId xmlns:a16="http://schemas.microsoft.com/office/drawing/2014/main" val="1971588243"/>
                        </a:ext>
                      </a:extLst>
                    </a:gridCol>
                    <a:gridCol w="1390009">
                      <a:extLst>
                        <a:ext uri="{9D8B030D-6E8A-4147-A177-3AD203B41FA5}">
                          <a16:colId xmlns:a16="http://schemas.microsoft.com/office/drawing/2014/main" val="2073488632"/>
                        </a:ext>
                      </a:extLst>
                    </a:gridCol>
                  </a:tblGrid>
                  <a:tr h="315034">
                    <a:tc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996611"/>
                      </a:ext>
                    </a:extLst>
                  </a:tr>
                  <a:tr h="3150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ja-JP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10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20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30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965147"/>
                      </a:ext>
                    </a:extLst>
                  </a:tr>
                  <a:tr h="3150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15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10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25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0841038"/>
                      </a:ext>
                    </a:extLst>
                  </a:tr>
                  <a:tr h="3150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20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15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1209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 13">
                <a:extLst>
                  <a:ext uri="{FF2B5EF4-FFF2-40B4-BE49-F238E27FC236}">
                    <a16:creationId xmlns:a16="http://schemas.microsoft.com/office/drawing/2014/main" id="{64932A87-72A2-4070-96EC-55E775BBD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223391"/>
                  </p:ext>
                </p:extLst>
              </p:nvPr>
            </p:nvGraphicFramePr>
            <p:xfrm>
              <a:off x="4968147" y="2246463"/>
              <a:ext cx="5560036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90009">
                      <a:extLst>
                        <a:ext uri="{9D8B030D-6E8A-4147-A177-3AD203B41FA5}">
                          <a16:colId xmlns:a16="http://schemas.microsoft.com/office/drawing/2014/main" val="3206883562"/>
                        </a:ext>
                      </a:extLst>
                    </a:gridCol>
                    <a:gridCol w="1390009">
                      <a:extLst>
                        <a:ext uri="{9D8B030D-6E8A-4147-A177-3AD203B41FA5}">
                          <a16:colId xmlns:a16="http://schemas.microsoft.com/office/drawing/2014/main" val="2538070907"/>
                        </a:ext>
                      </a:extLst>
                    </a:gridCol>
                    <a:gridCol w="1390009">
                      <a:extLst>
                        <a:ext uri="{9D8B030D-6E8A-4147-A177-3AD203B41FA5}">
                          <a16:colId xmlns:a16="http://schemas.microsoft.com/office/drawing/2014/main" val="1971588243"/>
                        </a:ext>
                      </a:extLst>
                    </a:gridCol>
                    <a:gridCol w="1390009">
                      <a:extLst>
                        <a:ext uri="{9D8B030D-6E8A-4147-A177-3AD203B41FA5}">
                          <a16:colId xmlns:a16="http://schemas.microsoft.com/office/drawing/2014/main" val="207348863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877" t="-1667" r="-202193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67" r="-101310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301316" t="-1667" r="-1754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99661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437" t="-100000" r="-30087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10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20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30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9651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437" t="-203333" r="-30087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15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10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25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08410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437" t="-303333" r="-30087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20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15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5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12094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楕円 13">
                <a:extLst>
                  <a:ext uri="{FF2B5EF4-FFF2-40B4-BE49-F238E27FC236}">
                    <a16:creationId xmlns:a16="http://schemas.microsoft.com/office/drawing/2014/main" id="{4613266B-0BE4-47DD-AEB2-84D48EA803D6}"/>
                  </a:ext>
                </a:extLst>
              </p:cNvPr>
              <p:cNvSpPr/>
              <p:nvPr/>
            </p:nvSpPr>
            <p:spPr>
              <a:xfrm>
                <a:off x="6988194" y="4893516"/>
                <a:ext cx="427838" cy="4278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楕円 13">
                <a:extLst>
                  <a:ext uri="{FF2B5EF4-FFF2-40B4-BE49-F238E27FC236}">
                    <a16:creationId xmlns:a16="http://schemas.microsoft.com/office/drawing/2014/main" id="{4613266B-0BE4-47DD-AEB2-84D48EA80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194" y="4893516"/>
                <a:ext cx="427838" cy="42783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4058CA42-AE1D-47A9-B858-F981800CBFF7}"/>
                  </a:ext>
                </a:extLst>
              </p:cNvPr>
              <p:cNvSpPr/>
              <p:nvPr/>
            </p:nvSpPr>
            <p:spPr>
              <a:xfrm>
                <a:off x="6988194" y="5732850"/>
                <a:ext cx="427838" cy="4278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4058CA42-AE1D-47A9-B858-F981800CB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194" y="5732850"/>
                <a:ext cx="427838" cy="42783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3B38A9D6-5F12-44CB-80C6-57AF6357F11F}"/>
              </a:ext>
            </a:extLst>
          </p:cNvPr>
          <p:cNvSpPr/>
          <p:nvPr/>
        </p:nvSpPr>
        <p:spPr>
          <a:xfrm>
            <a:off x="8196209" y="4465677"/>
            <a:ext cx="427838" cy="427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9557358D-0172-4278-A10F-814BBAC8B336}"/>
              </a:ext>
            </a:extLst>
          </p:cNvPr>
          <p:cNvSpPr/>
          <p:nvPr/>
        </p:nvSpPr>
        <p:spPr>
          <a:xfrm>
            <a:off x="8196209" y="5236211"/>
            <a:ext cx="427838" cy="427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34BA2F1C-F4A3-460E-A162-FE3B01E1F766}"/>
              </a:ext>
            </a:extLst>
          </p:cNvPr>
          <p:cNvSpPr/>
          <p:nvPr/>
        </p:nvSpPr>
        <p:spPr>
          <a:xfrm>
            <a:off x="8196209" y="6006745"/>
            <a:ext cx="427838" cy="427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83043031-E669-4F1E-97CF-F0E40088BB6B}"/>
                  </a:ext>
                </a:extLst>
              </p:cNvPr>
              <p:cNvSpPr/>
              <p:nvPr/>
            </p:nvSpPr>
            <p:spPr>
              <a:xfrm>
                <a:off x="9404224" y="5236210"/>
                <a:ext cx="427838" cy="4278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83043031-E669-4F1E-97CF-F0E40088B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224" y="5236210"/>
                <a:ext cx="427838" cy="42783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C3561D3-5273-4F3F-B23E-59F4D9CFDA04}"/>
              </a:ext>
            </a:extLst>
          </p:cNvPr>
          <p:cNvCxnSpPr>
            <a:stCxn id="14" idx="6"/>
            <a:endCxn id="16" idx="2"/>
          </p:cNvCxnSpPr>
          <p:nvPr/>
        </p:nvCxnSpPr>
        <p:spPr>
          <a:xfrm flipV="1">
            <a:off x="7416032" y="4679597"/>
            <a:ext cx="780177" cy="427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7730DAA1-3FD8-4498-AA3D-94478F8AB184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416032" y="5107436"/>
            <a:ext cx="780177" cy="342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B2C745A-0DC1-4D27-8DE3-67416A52A067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7416032" y="5107436"/>
            <a:ext cx="780177" cy="111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B69B1B62-36B6-4EAA-8E79-AF30D686CF3E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7416032" y="4679597"/>
            <a:ext cx="780177" cy="1267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7C75548C-47F5-4066-94E7-A78BE4397747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416032" y="5450131"/>
            <a:ext cx="780177" cy="496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A86B3B12-54AF-456E-B2E3-6E6FADE5AE4F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7416032" y="5946770"/>
            <a:ext cx="780177" cy="273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2C2AE4C4-4A96-41DE-9C2A-DCFDD3C0198D}"/>
              </a:ext>
            </a:extLst>
          </p:cNvPr>
          <p:cNvCxnSpPr>
            <a:stCxn id="16" idx="6"/>
            <a:endCxn id="19" idx="2"/>
          </p:cNvCxnSpPr>
          <p:nvPr/>
        </p:nvCxnSpPr>
        <p:spPr>
          <a:xfrm>
            <a:off x="8624047" y="4679597"/>
            <a:ext cx="780177" cy="770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528F1FC8-FBEA-4E06-B818-CAADA97A8D91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 flipV="1">
            <a:off x="8624047" y="5450130"/>
            <a:ext cx="7801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CA254520-FE4D-4288-898D-954A0E6134E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8624047" y="5450130"/>
            <a:ext cx="780177" cy="770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A5D217-77A0-4AD5-A166-849566C62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ACTOR CRITC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E9C3054-B616-4918-9F3D-2125FFBB8B6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dirty="0"/>
                  <a:t>方策関数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kumimoji="1"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Q Learning</a:t>
                </a:r>
                <a:r>
                  <a:rPr lang="ja-JP" altLang="en-US" dirty="0"/>
                  <a:t>では状態に対する各行動の</a:t>
                </a:r>
                <a:r>
                  <a:rPr lang="en-US" altLang="ja-JP" dirty="0"/>
                  <a:t>Q</a:t>
                </a:r>
                <a:r>
                  <a:rPr lang="ja-JP" altLang="en-US" dirty="0"/>
                  <a:t>値を基に</a:t>
                </a:r>
                <a:r>
                  <a:rPr lang="en-US" altLang="ja-JP" dirty="0"/>
                  <a:t>ε-greedy</a:t>
                </a:r>
                <a:r>
                  <a:rPr lang="ja-JP" altLang="en-US" dirty="0"/>
                  <a:t>法で探索</a:t>
                </a:r>
                <a:endParaRPr lang="en-US" altLang="ja-JP" dirty="0"/>
              </a:p>
              <a:p>
                <a:pPr lvl="1"/>
                <a:br>
                  <a:rPr kumimoji="1" lang="en-US" altLang="ja-JP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𝑎𝑟𝑔𝑚𝑎𝑥</m:t>
                              </m:r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,…, </m:t>
                                  </m:r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𝑟𝑎𝑛𝑑𝑜𝑚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,…, 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Actor Critic</a:t>
                </a:r>
                <a:r>
                  <a:rPr lang="ja-JP" altLang="en-US" dirty="0"/>
                  <a:t>では方策関数を直接モデル化</a:t>
                </a:r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この方策関数を</a:t>
                </a:r>
                <a:r>
                  <a:rPr lang="en-US" altLang="ja-JP" dirty="0"/>
                  <a:t>actor</a:t>
                </a:r>
                <a:r>
                  <a:rPr lang="ja-JP" altLang="en-US" dirty="0"/>
                  <a:t>と呼ぶ</a:t>
                </a:r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方策関数が確定的な関数の場合、探索のためランダム項を加えることが多い</a:t>
                </a:r>
                <a:endParaRPr lang="en-US" altLang="ja-JP" dirty="0"/>
              </a:p>
              <a:p>
                <a:pPr lvl="1"/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E9C3054-B616-4918-9F3D-2125FFBB8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019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プレースホルダー 27" descr="夜遅く事務所で働いている女性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POINTS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Actor Critic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法は連続的な行動を扱うことができる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Critic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とは状態と行動を受け取り状態行動価値を返す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Actor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とは</a:t>
            </a:r>
            <a:r>
              <a:rPr lang="ja-JP" altLang="en-US" dirty="0"/>
              <a:t>状態を受け取り行動を返す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プレースホルダー 15" descr="間取り図を確認する人々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ja-JP" altLang="en-US" b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サブタイトルをここに入力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DDPG</a:t>
            </a:r>
            <a:endParaRPr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833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098EE7C-F8C9-4421-BE6D-03FF4F09FB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DDPG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5D1D987A-3877-4979-8039-3A133A5D943C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ここでは</a:t>
                </a:r>
                <a:r>
                  <a:rPr lang="en-US" altLang="ja-JP" dirty="0"/>
                  <a:t>Actor Critic</a:t>
                </a:r>
                <a:r>
                  <a:rPr lang="ja-JP" altLang="en-US" dirty="0"/>
                  <a:t>法の実装の一つである</a:t>
                </a:r>
                <a:r>
                  <a:rPr lang="en-US" altLang="ja-JP" dirty="0"/>
                  <a:t>Deep Deterministic Policy Gradient</a:t>
                </a:r>
                <a:r>
                  <a:rPr lang="ja-JP" altLang="en-US" dirty="0"/>
                  <a:t>法について紹介する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ここでは連続的な行動を仮定したケースについて考える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DDPG</a:t>
                </a:r>
                <a:r>
                  <a:rPr lang="ja-JP" altLang="en-US" dirty="0"/>
                  <a:t>法では状態行動価値関数・方策関数をそれぞれ</a:t>
                </a:r>
                <a:r>
                  <a:rPr lang="en-US" altLang="ja-JP" dirty="0"/>
                  <a:t>Deep Neural Network</a:t>
                </a:r>
                <a:r>
                  <a:rPr lang="ja-JP" altLang="en-US" dirty="0"/>
                  <a:t>で表現する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状態行動価値関数</a:t>
                </a:r>
                <a:r>
                  <a:rPr lang="en-US" altLang="ja-JP" dirty="0"/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方策関数</a:t>
                </a:r>
                <a:r>
                  <a:rPr lang="en-US" altLang="ja-JP" dirty="0"/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探索方法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DDPG</a:t>
                </a:r>
                <a:r>
                  <a:rPr lang="ja-JP" altLang="en-US" dirty="0"/>
                  <a:t>では方策関数を決定的な関数として実装している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そのため、探索時はランダム性を考慮するためにノイズ項を入れる</a:t>
                </a:r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𝑒𝑥𝑝𝑙𝑜𝑟𝑎𝑡𝑖𝑜𝑛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探索結果である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dirty="0"/>
                  <a:t>をメモリに保存する点は</a:t>
                </a:r>
                <a:r>
                  <a:rPr lang="en-US" altLang="ja-JP" dirty="0"/>
                  <a:t>DQN</a:t>
                </a:r>
                <a:r>
                  <a:rPr lang="ja-JP" altLang="en-US" dirty="0"/>
                  <a:t>と同様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5D1D987A-3877-4979-8039-3A133A5D9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34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D74C22-32FB-448F-9EFD-4F75F8FF9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DDPG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0948806-F2C7-445A-A4CC-6C89B016CB4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最適化方法</a:t>
                </a: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Critic</a:t>
                </a:r>
                <a:r>
                  <a:rPr lang="ja-JP" altLang="en-US" dirty="0"/>
                  <a:t>の更新は</a:t>
                </a:r>
                <a:r>
                  <a:rPr lang="en-US" altLang="ja-JP" dirty="0"/>
                  <a:t>DQN</a:t>
                </a:r>
                <a:r>
                  <a:rPr lang="ja-JP" altLang="en-US" dirty="0"/>
                  <a:t>と同様に</a:t>
                </a:r>
                <a:r>
                  <a:rPr lang="en-US" altLang="ja-JP" dirty="0"/>
                  <a:t>Bellman</a:t>
                </a:r>
                <a:r>
                  <a:rPr lang="ja-JP" altLang="en-US" dirty="0"/>
                  <a:t>誤差を減少させるように最適化</a:t>
                </a:r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Bellman</a:t>
                </a:r>
                <a:r>
                  <a:rPr lang="ja-JP" altLang="en-US" dirty="0"/>
                  <a:t>誤差</a:t>
                </a:r>
                <a:r>
                  <a:rPr lang="en-US" altLang="ja-JP" dirty="0"/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𝑒𝑥𝑝𝑙𝑜𝑖𝑡𝑎𝑡𝑖𝑜𝑛</m:t>
                        </m:r>
                      </m:sup>
                    </m:sSubSup>
                  </m:oMath>
                </a14:m>
                <a:r>
                  <a:rPr lang="ja-JP" altLang="en-US" dirty="0"/>
                  <a:t>はノイズ項なしの方策関数から求める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𝑒𝑥𝑝𝑙𝑜𝑖𝑡𝑖𝑜𝑛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ja-JP" altLang="en-US" dirty="0"/>
                  <a:t>探索と活用で用いる方策が異なることから本手法は</a:t>
                </a:r>
                <a:r>
                  <a:rPr lang="en-US" altLang="ja-JP" dirty="0"/>
                  <a:t>off-policy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ja-JP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ja-JP" dirty="0"/>
                  <a:t>Actor</a:t>
                </a:r>
                <a:r>
                  <a:rPr lang="ja-JP" altLang="en-US" dirty="0"/>
                  <a:t>の更新時は</a:t>
                </a:r>
                <a:r>
                  <a:rPr lang="en-US" altLang="ja-JP" dirty="0"/>
                  <a:t>Q</a:t>
                </a:r>
                <a:r>
                  <a:rPr lang="ja-JP" altLang="en-US" dirty="0"/>
                  <a:t>値を最大化させるように方策関数を最適化</a:t>
                </a:r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dirty="0"/>
                  <a:t>Q</a:t>
                </a:r>
                <a:r>
                  <a:rPr kumimoji="1" lang="ja-JP" altLang="en-US" dirty="0"/>
                  <a:t>値</a:t>
                </a:r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𝑒𝑥𝑝𝑙𝑜𝑖𝑡𝑎𝑡𝑖𝑜𝑛</m:t>
                            </m:r>
                          </m:sup>
                        </m:sSubSup>
                      </m:e>
                    </m:d>
                  </m:oMath>
                </a14:m>
                <a:endParaRPr lang="en-US" altLang="ja-JP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dirty="0"/>
                  <a:t>実装時はマイナス</a:t>
                </a:r>
                <a:r>
                  <a:rPr kumimoji="1" lang="en-US" altLang="ja-JP" dirty="0"/>
                  <a:t>Q</a:t>
                </a:r>
                <a:r>
                  <a:rPr kumimoji="1" lang="ja-JP" altLang="en-US" dirty="0"/>
                  <a:t>値を</a:t>
                </a:r>
                <a:r>
                  <a:rPr kumimoji="1" lang="en-US" altLang="ja-JP" dirty="0"/>
                  <a:t>loss</a:t>
                </a:r>
                <a:r>
                  <a:rPr kumimoji="1" lang="ja-JP" altLang="en-US" dirty="0"/>
                  <a:t>として最小化させるように最適化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0948806-F2C7-445A-A4CC-6C89B016C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019" t="-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02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633_TF44450328" id="{CF354711-21B6-4C48-B051-847711B8109E}" vid="{AAC9B405-7118-4006-B0F3-692F9765C8C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1586</Words>
  <Application>Microsoft Office PowerPoint</Application>
  <PresentationFormat>ワイド画面</PresentationFormat>
  <Paragraphs>241</Paragraphs>
  <Slides>31</Slides>
  <Notes>15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8" baseType="lpstr">
      <vt:lpstr>Meiryo UI</vt:lpstr>
      <vt:lpstr>Arial</vt:lpstr>
      <vt:lpstr>Calibri</vt:lpstr>
      <vt:lpstr>Cambria Math</vt:lpstr>
      <vt:lpstr>Sagona ExtraLight</vt:lpstr>
      <vt:lpstr>Speak Pro</vt:lpstr>
      <vt:lpstr>Office テーマ</vt:lpstr>
      <vt:lpstr>ACからDDPG・SACまで</vt:lpstr>
      <vt:lpstr>目次</vt:lpstr>
      <vt:lpstr>Actor Critic</vt:lpstr>
      <vt:lpstr>Actor Critic</vt:lpstr>
      <vt:lpstr>ACTOR CRITC</vt:lpstr>
      <vt:lpstr>POINTS</vt:lpstr>
      <vt:lpstr>DDPG</vt:lpstr>
      <vt:lpstr>DDPG</vt:lpstr>
      <vt:lpstr>DDPG</vt:lpstr>
      <vt:lpstr>DDPG</vt:lpstr>
      <vt:lpstr>POINTS</vt:lpstr>
      <vt:lpstr>Soft Bellman equation</vt:lpstr>
      <vt:lpstr>Soft Bellman equation</vt:lpstr>
      <vt:lpstr>SOFT BELLMAN EQUATION</vt:lpstr>
      <vt:lpstr>SOFT BELLMAN EQUATION</vt:lpstr>
      <vt:lpstr>Policy iteration</vt:lpstr>
      <vt:lpstr>Policy iteration</vt:lpstr>
      <vt:lpstr>POINTS</vt:lpstr>
      <vt:lpstr>Soft Q Learning</vt:lpstr>
      <vt:lpstr>SOFT Q LEARNING</vt:lpstr>
      <vt:lpstr>SOFT Q LEARNING</vt:lpstr>
      <vt:lpstr>POINTS</vt:lpstr>
      <vt:lpstr>Soft Actor Critic</vt:lpstr>
      <vt:lpstr>SOFT ACTOR CRITC</vt:lpstr>
      <vt:lpstr>REPARMETeRIZATION TRICK</vt:lpstr>
      <vt:lpstr>REPARAMETERIZATION TRICK</vt:lpstr>
      <vt:lpstr>POINTS</vt:lpstr>
      <vt:lpstr>スライド タイトル 29</vt:lpstr>
      <vt:lpstr>Appendix</vt:lpstr>
      <vt:lpstr>強化学習における正則化法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ACからDDPG・SACまで</dc:title>
  <dc:creator>竹内 裕貴</dc:creator>
  <cp:lastModifiedBy>竹内 裕貴</cp:lastModifiedBy>
  <cp:revision>5</cp:revision>
  <dcterms:created xsi:type="dcterms:W3CDTF">2021-01-11T10:36:10Z</dcterms:created>
  <dcterms:modified xsi:type="dcterms:W3CDTF">2021-01-15T07:48:50Z</dcterms:modified>
</cp:coreProperties>
</file>